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0.jpg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</p:sldMasterIdLst>
  <p:notesMasterIdLst>
    <p:notesMasterId r:id="rId22"/>
  </p:notesMasterIdLst>
  <p:handoutMasterIdLst>
    <p:handoutMasterId r:id="rId23"/>
  </p:handoutMasterIdLst>
  <p:sldIdLst>
    <p:sldId id="4909" r:id="rId7"/>
    <p:sldId id="2154" r:id="rId8"/>
    <p:sldId id="1932" r:id="rId9"/>
    <p:sldId id="1933" r:id="rId10"/>
    <p:sldId id="1934" r:id="rId11"/>
    <p:sldId id="1935" r:id="rId12"/>
    <p:sldId id="1937" r:id="rId13"/>
    <p:sldId id="1938" r:id="rId14"/>
    <p:sldId id="1939" r:id="rId15"/>
    <p:sldId id="1940" r:id="rId16"/>
    <p:sldId id="1942" r:id="rId17"/>
    <p:sldId id="1943" r:id="rId18"/>
    <p:sldId id="1944" r:id="rId19"/>
    <p:sldId id="4937" r:id="rId20"/>
    <p:sldId id="1927" r:id="rId21"/>
  </p:sldIdLst>
  <p:sldSz cx="12192000" cy="6858000"/>
  <p:notesSz cx="6858000" cy="9144000"/>
  <p:embeddedFontLst>
    <p:embeddedFont>
      <p:font typeface="义启小楷书" panose="02010600030101010101" charset="-128"/>
      <p:regular r:id="rId24"/>
    </p:embeddedFont>
    <p:embeddedFont>
      <p:font typeface="Algerian" panose="04020705040A02060702" pitchFamily="82" charset="0"/>
      <p:regular r:id="rId25"/>
    </p:embeddedFont>
    <p:embeddedFont>
      <p:font typeface="Impact" panose="020B0806030902050204" pitchFamily="34" charset="0"/>
      <p:regular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Segoe UI Black" panose="02010600030101010101" charset="0"/>
      <p:bold r:id="rId31"/>
      <p:boldItalic r:id="rId32"/>
    </p:embeddedFont>
    <p:embeddedFont>
      <p:font typeface="等线" panose="02010600030101010101" pitchFamily="2" charset="-122"/>
      <p:regular r:id="rId33"/>
      <p:bold r:id="rId34"/>
    </p:embeddedFont>
    <p:embeddedFont>
      <p:font typeface="黑体" panose="02010609060101010101" pitchFamily="49" charset="-122"/>
      <p:regular r:id="rId35"/>
    </p:embeddedFont>
    <p:embeddedFont>
      <p:font typeface="华文行楷" panose="02010800040101010101" pitchFamily="2" charset="-122"/>
      <p:regular r:id="rId36"/>
    </p:embeddedFont>
    <p:embeddedFont>
      <p:font typeface="华文楷体" panose="02010600040101010101" pitchFamily="2" charset="-122"/>
      <p:regular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B9BD5"/>
    <a:srgbClr val="A8DEEC"/>
    <a:srgbClr val="0066FF"/>
    <a:srgbClr val="FF66CC"/>
    <a:srgbClr val="F33799"/>
    <a:srgbClr val="FDDAEC"/>
    <a:srgbClr val="D696B7"/>
    <a:srgbClr val="00FF4E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729" autoAdjust="0"/>
  </p:normalViewPr>
  <p:slideViewPr>
    <p:cSldViewPr snapToGrid="0">
      <p:cViewPr varScale="1">
        <p:scale>
          <a:sx n="58" d="100"/>
          <a:sy n="58" d="100"/>
        </p:scale>
        <p:origin x="12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251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728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7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1BE90502-1B02-456F-87C4-4DC75E658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FE1C964D-DF4A-4C0A-B537-5D55EC381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  <a:p>
            <a:pPr>
              <a:spcBef>
                <a:spcPct val="0"/>
              </a:spcBef>
            </a:pPr>
            <a:br>
              <a:rPr lang="zh-CN" altLang="en-US"/>
            </a:br>
            <a:endParaRPr lang="zh-CN" altLang="en-US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0BDF459C-C404-47F7-AD18-2ACD4BA72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59E5E8-8FC3-4753-9932-85F4FC07722A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Unicode:</a:t>
            </a:r>
            <a:r>
              <a:rPr lang="zh-CN" altLang="en-US" dirty="0"/>
              <a:t>（统一码、万国码、单一码）是计算机科学领域里的一项业界标准，包括字符集、编码方案等。为地球上每种语言中的每个字符设定了统一并且唯一的二进制编码，以满足跨语言、跨平台进行文本转换、处理的要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三种具体实现，分别为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utf-8,utf-16,utf-32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utf-8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占用一到四个字节，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utf-16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占用二或四个字节，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utf-32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占用四个字节。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420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GB2312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是一种机内码。是我国规定的汉字机内码。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区位码：是一种输入编码，是国标码的一种表现形式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即：区位码＋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A0A0H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＝机内码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00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18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*</a:t>
            </a:r>
            <a:r>
              <a:rPr lang="en-US" altLang="zh-CN" dirty="0"/>
              <a:t>32=1024bit/8=128Byte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342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687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2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E5A2486-ED0A-4089-AF06-9B1407663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97094" y="6680694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2021/3/12 Friday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2021/3/12 Friday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2021/3/12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2021/3/12 Friday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unicodeconference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uanyifeng.com/blog/2007/10/ascii_unicode_and_utf-8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&#34917;&#20805;&#36164;&#26009;/&#27721;&#23383;&#21306;&#20301;&#30721;&#34920;.x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0">
            <a:extLst>
              <a:ext uri="{FF2B5EF4-FFF2-40B4-BE49-F238E27FC236}">
                <a16:creationId xmlns:a16="http://schemas.microsoft.com/office/drawing/2014/main" id="{BFAE9FFC-FA9C-4D96-A9E5-717EC3CA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 bwMode="auto">
          <a:xfrm>
            <a:off x="0" y="0"/>
            <a:ext cx="3590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D35BB73-809A-4302-AE65-472BCEF2EAC3}"/>
              </a:ext>
            </a:extLst>
          </p:cNvPr>
          <p:cNvSpPr/>
          <p:nvPr/>
        </p:nvSpPr>
        <p:spPr>
          <a:xfrm>
            <a:off x="0" y="0"/>
            <a:ext cx="3590925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BF5892-A62D-45BD-97D5-737C75AB51F2}"/>
              </a:ext>
            </a:extLst>
          </p:cNvPr>
          <p:cNvSpPr/>
          <p:nvPr/>
        </p:nvSpPr>
        <p:spPr>
          <a:xfrm>
            <a:off x="4346575" y="2389188"/>
            <a:ext cx="6961188" cy="914400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422A6D-B79F-44CA-8073-399A5E2D235C}"/>
              </a:ext>
            </a:extLst>
          </p:cNvPr>
          <p:cNvSpPr txBox="1"/>
          <p:nvPr/>
        </p:nvSpPr>
        <p:spPr>
          <a:xfrm>
            <a:off x="4346575" y="2447925"/>
            <a:ext cx="69611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二、数据信息的表示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0925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8919" name="图片 20">
            <a:extLst>
              <a:ext uri="{FF2B5EF4-FFF2-40B4-BE49-F238E27FC236}">
                <a16:creationId xmlns:a16="http://schemas.microsoft.com/office/drawing/2014/main" id="{90210C6B-CEE7-4A77-AF93-EDC1E7D2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06413"/>
            <a:ext cx="88106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988" y="2751138"/>
            <a:ext cx="3413126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  <p:pic>
        <p:nvPicPr>
          <p:cNvPr id="38921" name="图片 25">
            <a:extLst>
              <a:ext uri="{FF2B5EF4-FFF2-40B4-BE49-F238E27FC236}">
                <a16:creationId xmlns:a16="http://schemas.microsoft.com/office/drawing/2014/main" id="{FD7E7039-C598-45EC-ADC7-16BA4396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75" y="1654175"/>
            <a:ext cx="4297363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26988" y="5611813"/>
            <a:ext cx="39131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03704" y="3917473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图片 28">
            <a:extLst>
              <a:ext uri="{FF2B5EF4-FFF2-40B4-BE49-F238E27FC236}">
                <a16:creationId xmlns:a16="http://schemas.microsoft.com/office/drawing/2014/main" id="{46E51FD1-42C0-4949-A94F-516268C5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6249988"/>
            <a:ext cx="34401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613" y="392113"/>
            <a:ext cx="1082675" cy="10842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263" y="2217738"/>
            <a:ext cx="299243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5566408" y="3452840"/>
            <a:ext cx="5585627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2.3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非数值数据的表示</a:t>
            </a:r>
          </a:p>
        </p:txBody>
      </p:sp>
      <p:pic>
        <p:nvPicPr>
          <p:cNvPr id="17" name="Picture 14" descr="j0335943">
            <a:extLst>
              <a:ext uri="{FF2B5EF4-FFF2-40B4-BE49-F238E27FC236}">
                <a16:creationId xmlns:a16="http://schemas.microsoft.com/office/drawing/2014/main" id="{71725A88-60CA-4B7F-86F1-56790526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330" y="4099171"/>
            <a:ext cx="1352550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Click="0" advTm="84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汉字标准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GB2312-1980(GB0)(</a:t>
            </a:r>
            <a:r>
              <a:rPr lang="zh-CN" altLang="en-US" dirty="0"/>
              <a:t>简体</a:t>
            </a:r>
            <a:r>
              <a:rPr lang="en-US" altLang="zh-CN" dirty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/>
              <a:t>6763</a:t>
            </a:r>
            <a:r>
              <a:rPr lang="zh-CN" altLang="en-US" sz="2200" dirty="0"/>
              <a:t>个汉字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GB13000-1993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/>
              <a:t>20902</a:t>
            </a:r>
            <a:r>
              <a:rPr lang="zh-CN" altLang="en-US" sz="2200" dirty="0"/>
              <a:t>个汉字 </a:t>
            </a:r>
            <a:r>
              <a:rPr lang="en-US" altLang="zh-CN" sz="2200" dirty="0"/>
              <a:t>(Unicode 1.1</a:t>
            </a:r>
            <a:r>
              <a:rPr lang="zh-CN" altLang="en-US" sz="2200" dirty="0"/>
              <a:t>版本</a:t>
            </a:r>
            <a:r>
              <a:rPr lang="en-US" altLang="zh-CN" sz="2200" dirty="0"/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汉字扩展规范</a:t>
            </a:r>
            <a:r>
              <a:rPr lang="en-US" altLang="zh-CN" sz="2200" dirty="0"/>
              <a:t>GBK1.0 </a:t>
            </a:r>
            <a:r>
              <a:rPr lang="zh-CN" altLang="en-US" dirty="0"/>
              <a:t>标准</a:t>
            </a:r>
            <a:r>
              <a:rPr lang="en-US" altLang="zh-CN" sz="2200" dirty="0"/>
              <a:t>1995</a:t>
            </a:r>
            <a:r>
              <a:rPr lang="zh-CN" altLang="en-US" dirty="0"/>
              <a:t>（非国家标准）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/>
              <a:t>21003</a:t>
            </a:r>
            <a:r>
              <a:rPr lang="zh-CN" altLang="en-US" sz="2200" dirty="0"/>
              <a:t>个字符（兼容</a:t>
            </a:r>
            <a:r>
              <a:rPr lang="en-US" altLang="zh-CN" sz="2200" dirty="0"/>
              <a:t>GB2312</a:t>
            </a:r>
            <a:r>
              <a:rPr lang="zh-CN" altLang="en-US" sz="2200" dirty="0"/>
              <a:t>）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GB18030-2000   (1/2/4</a:t>
            </a:r>
            <a:r>
              <a:rPr lang="zh-CN" altLang="en-US" dirty="0"/>
              <a:t>字节编码</a:t>
            </a:r>
            <a:r>
              <a:rPr lang="en-US" altLang="zh-CN" dirty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200" dirty="0"/>
              <a:t>27484</a:t>
            </a:r>
            <a:r>
              <a:rPr lang="zh-CN" altLang="en-US" sz="2200" dirty="0"/>
              <a:t>汉字   （向下兼容</a:t>
            </a:r>
            <a:r>
              <a:rPr lang="en-US" altLang="zh-CN" sz="2200" dirty="0"/>
              <a:t>GB2312 GBK</a:t>
            </a:r>
            <a:r>
              <a:rPr lang="zh-CN" altLang="en-US" sz="2200" dirty="0"/>
              <a:t>，</a:t>
            </a:r>
            <a:r>
              <a:rPr lang="en-US" altLang="zh-CN" sz="2200" dirty="0"/>
              <a:t>GB13000</a:t>
            </a:r>
            <a:r>
              <a:rPr lang="zh-CN" altLang="en-US" sz="2200" dirty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17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Unicode           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www.unicode.org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用于克服字符数字的限制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为所有语言中的字符分配唯一的代码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16 bit </a:t>
            </a:r>
            <a:r>
              <a:rPr lang="zh-CN" altLang="en-US" dirty="0"/>
              <a:t>字符集，</a:t>
            </a:r>
            <a:r>
              <a:rPr lang="en-US" altLang="zh-CN" dirty="0"/>
              <a:t>65536 Unicode </a:t>
            </a:r>
            <a:r>
              <a:rPr lang="zh-CN" altLang="en-US" dirty="0"/>
              <a:t>字符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提供唯一的代码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不论任何平台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不论任何程序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不论任何语言</a:t>
            </a:r>
          </a:p>
          <a:p>
            <a:endParaRPr lang="zh-CN" altLang="en-US" dirty="0"/>
          </a:p>
        </p:txBody>
      </p:sp>
      <p:pic>
        <p:nvPicPr>
          <p:cNvPr id="5" name="Picture 5" descr="Unicode Globe + IUC 29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806" y="3338624"/>
            <a:ext cx="4077797" cy="2789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99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Universal Character Set 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ISO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UCS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ISO 10646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UCS-2 UCS-4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UTF (Unicode Transform format)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UTF-7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UTF-8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UTF-16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71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记事本编码区别？  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7067" y="1004492"/>
            <a:ext cx="7353031" cy="50403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54966" y="5775367"/>
            <a:ext cx="9203650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字符编码笔记：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UTF-8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http://www.ruanyifeng.com/blog/2007/10/ascii_unicode_and_utf-8.html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9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94AC2-609B-46B0-B8DC-66D7322F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A5B300-00F9-4438-B086-10DF00E7F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dirty="0"/>
              <a:t>在</a:t>
            </a:r>
            <a:r>
              <a:rPr lang="en-US" altLang="zh-CN" dirty="0" err="1"/>
              <a:t>educoder</a:t>
            </a:r>
            <a:r>
              <a:rPr lang="zh-CN" altLang="en-US" dirty="0"/>
              <a:t>平台完成“计算机数据表示实验”中的：</a:t>
            </a:r>
            <a:endParaRPr lang="en-US" altLang="zh-CN" dirty="0"/>
          </a:p>
          <a:p>
            <a:pPr lvl="1" algn="l"/>
            <a:r>
              <a:rPr lang="zh-CN" altLang="en-US" sz="2200" dirty="0"/>
              <a:t>第</a:t>
            </a:r>
            <a:r>
              <a:rPr lang="en-US" altLang="zh-CN" sz="2200" dirty="0"/>
              <a:t>1</a:t>
            </a:r>
            <a:r>
              <a:rPr lang="zh-CN" altLang="en-US" sz="2200" dirty="0"/>
              <a:t>关</a:t>
            </a:r>
            <a:r>
              <a:rPr lang="en-US" altLang="zh-CN" sz="2200" dirty="0"/>
              <a:t>	</a:t>
            </a:r>
            <a:r>
              <a:rPr lang="zh-CN" altLang="en-US" sz="2200" dirty="0"/>
              <a:t>汉字国标码转区位码实验</a:t>
            </a:r>
            <a:endParaRPr lang="en-US" altLang="zh-CN" sz="2200" dirty="0"/>
          </a:p>
          <a:p>
            <a:pPr lvl="1" algn="l"/>
            <a:r>
              <a:rPr lang="zh-CN" altLang="en-US" sz="2200" dirty="0"/>
              <a:t>第</a:t>
            </a:r>
            <a:r>
              <a:rPr lang="en-US" altLang="zh-CN" sz="2200" dirty="0"/>
              <a:t>2</a:t>
            </a:r>
            <a:r>
              <a:rPr lang="zh-CN" altLang="en-US" sz="2200" dirty="0"/>
              <a:t>关</a:t>
            </a:r>
            <a:r>
              <a:rPr lang="en-US" altLang="zh-CN" sz="2200" dirty="0"/>
              <a:t>	</a:t>
            </a:r>
            <a:r>
              <a:rPr lang="zh-CN" altLang="en-US" sz="2200" dirty="0"/>
              <a:t>汉字机内码获取实验</a:t>
            </a:r>
            <a:endParaRPr lang="en-US" altLang="zh-CN" sz="2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79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36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dirty="0"/>
              <a:t>2.1 </a:t>
            </a:r>
            <a:r>
              <a:rPr lang="zh-CN" altLang="en-US" dirty="0"/>
              <a:t>数据表示的目的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2.2 </a:t>
            </a:r>
            <a:r>
              <a:rPr lang="zh-CN" altLang="en-US" dirty="0"/>
              <a:t>数值数据的表示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C00000"/>
                </a:solidFill>
              </a:rPr>
              <a:t>2.3 </a:t>
            </a:r>
            <a:r>
              <a:rPr lang="zh-CN" altLang="en-US" b="1" dirty="0">
                <a:solidFill>
                  <a:srgbClr val="C00000"/>
                </a:solidFill>
              </a:rPr>
              <a:t>非数值数据的表示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dirty="0"/>
              <a:t>2.4 </a:t>
            </a:r>
            <a:r>
              <a:rPr lang="zh-CN" altLang="en-US" dirty="0"/>
              <a:t>数据信息的校验</a:t>
            </a: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非数值数据表示法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字符表示法 </a:t>
            </a:r>
            <a:r>
              <a:rPr lang="en-US" altLang="zh-CN" dirty="0"/>
              <a:t>characters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汉字表示法 </a:t>
            </a:r>
            <a:r>
              <a:rPr lang="en-US" altLang="zh-CN" dirty="0"/>
              <a:t>Chinese characters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84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 representation 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如何使用数值表示字符数据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Standards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ASCII-American Standard Code for Information Interchange (ANSI 7bits)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EBCDIC-Extended Binary-Coded Decimal Interchange Code (IBM 8bits)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Unicode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01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128 Standard ASCII codes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52 Letters</a:t>
            </a:r>
          </a:p>
          <a:p>
            <a:pPr lvl="1" eaLnBrk="1" hangingPunct="1"/>
            <a:r>
              <a:rPr lang="en-US" altLang="zh-CN" sz="2200" dirty="0"/>
              <a:t>a-z, A-Z </a:t>
            </a:r>
          </a:p>
          <a:p>
            <a:pPr eaLnBrk="1" hangingPunct="1"/>
            <a:r>
              <a:rPr lang="en-US" altLang="zh-CN" dirty="0"/>
              <a:t>10 Digits</a:t>
            </a:r>
          </a:p>
          <a:p>
            <a:pPr lvl="1" eaLnBrk="1" hangingPunct="1"/>
            <a:r>
              <a:rPr lang="en-US" altLang="zh-CN" sz="2200" dirty="0"/>
              <a:t>0-9</a:t>
            </a:r>
          </a:p>
          <a:p>
            <a:pPr eaLnBrk="1" hangingPunct="1"/>
            <a:r>
              <a:rPr lang="en-US" altLang="zh-CN" dirty="0"/>
              <a:t>34 Symbols</a:t>
            </a:r>
          </a:p>
          <a:p>
            <a:pPr lvl="1" eaLnBrk="1" hangingPunct="1"/>
            <a:r>
              <a:rPr lang="en-US" altLang="zh-CN" sz="2200" dirty="0"/>
              <a:t>! @ # $ % ^ &amp; * ( )  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endParaRPr lang="en-US" altLang="zh-CN" sz="2200" dirty="0"/>
          </a:p>
          <a:p>
            <a:pPr eaLnBrk="1" hangingPunct="1"/>
            <a:r>
              <a:rPr lang="en-US" altLang="zh-CN" dirty="0"/>
              <a:t>32 Control characters </a:t>
            </a:r>
          </a:p>
          <a:p>
            <a:pPr lvl="1" eaLnBrk="1" hangingPunct="1"/>
            <a:r>
              <a:rPr lang="en-US" altLang="zh-CN" sz="2200" dirty="0"/>
              <a:t>&lt;CR&gt; &lt;BEL&gt; &lt;ESC&gt; &lt;LF&gt; </a:t>
            </a:r>
            <a:r>
              <a:rPr lang="en-US" altLang="zh-CN" sz="2200" dirty="0">
                <a:latin typeface="宋体" panose="02010600030101010101" pitchFamily="2" charset="-122"/>
              </a:rPr>
              <a:t>…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550541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ASCII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使用</a:t>
            </a:r>
            <a:r>
              <a:rPr lang="en-US" altLang="zh-CN" dirty="0"/>
              <a:t>7bit</a:t>
            </a:r>
            <a:r>
              <a:rPr lang="zh-CN" altLang="en-US" dirty="0"/>
              <a:t>表示</a:t>
            </a:r>
            <a:r>
              <a:rPr lang="en-US" altLang="zh-CN" dirty="0"/>
              <a:t>128</a:t>
            </a:r>
            <a:r>
              <a:rPr lang="zh-CN" altLang="en-US" dirty="0"/>
              <a:t>个字符</a:t>
            </a:r>
          </a:p>
          <a:p>
            <a:pPr lvl="1" eaLnBrk="1" hangingPunct="1"/>
            <a:r>
              <a:rPr lang="en-US" altLang="zh-CN" sz="2200" dirty="0"/>
              <a:t>From 000 0000 to 111 1111  2</a:t>
            </a:r>
            <a:r>
              <a:rPr lang="en-US" altLang="zh-CN" sz="2200" baseline="50000" dirty="0"/>
              <a:t>7</a:t>
            </a:r>
            <a:r>
              <a:rPr lang="en-US" altLang="zh-CN" sz="2200" dirty="0"/>
              <a:t>=128</a:t>
            </a:r>
          </a:p>
          <a:p>
            <a:pPr eaLnBrk="1" hangingPunct="1"/>
            <a:r>
              <a:rPr lang="zh-CN" altLang="en-US" dirty="0"/>
              <a:t>注意：</a:t>
            </a:r>
            <a:r>
              <a:rPr lang="en-US" altLang="zh-CN" dirty="0"/>
              <a:t>ASCII</a:t>
            </a:r>
            <a:r>
              <a:rPr lang="zh-CN" altLang="en-US" dirty="0"/>
              <a:t>中的数字字符和数字本身不相等</a:t>
            </a:r>
          </a:p>
          <a:p>
            <a:pPr eaLnBrk="1" hangingPunct="1"/>
            <a:r>
              <a:rPr lang="zh-CN" altLang="en-US" dirty="0"/>
              <a:t>几乎所有计算机均支持该代码集</a:t>
            </a:r>
          </a:p>
          <a:p>
            <a:pPr eaLnBrk="1" hangingPunct="1"/>
            <a:r>
              <a:rPr lang="zh-CN" altLang="en-US" dirty="0"/>
              <a:t>但不是所有语言都能用</a:t>
            </a:r>
            <a:r>
              <a:rPr lang="en-US" altLang="zh-CN" dirty="0"/>
              <a:t>128</a:t>
            </a:r>
            <a:r>
              <a:rPr lang="zh-CN" altLang="en-US" dirty="0"/>
              <a:t>个字符表示</a:t>
            </a:r>
          </a:p>
          <a:p>
            <a:pPr eaLnBrk="1" hangingPunct="1"/>
            <a:r>
              <a:rPr lang="en-US" altLang="zh-CN" b="1" dirty="0">
                <a:solidFill>
                  <a:srgbClr val="C00000"/>
                </a:solidFill>
              </a:rPr>
              <a:t>8Bit???    MSB=0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24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汉字表示法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65978" cy="563702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8 </a:t>
            </a:r>
            <a:r>
              <a:rPr lang="zh-CN" altLang="en-US" dirty="0"/>
              <a:t>位数据仅能表示</a:t>
            </a:r>
            <a:r>
              <a:rPr lang="en-US" altLang="zh-CN" dirty="0"/>
              <a:t>256</a:t>
            </a:r>
            <a:r>
              <a:rPr lang="zh-CN" altLang="en-US" dirty="0"/>
              <a:t>个字符，无法表示汉字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/>
              <a:t>GB2312</a:t>
            </a:r>
            <a:r>
              <a:rPr lang="zh-CN" altLang="en-US" dirty="0"/>
              <a:t>国家标准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1981</a:t>
            </a:r>
            <a:r>
              <a:rPr lang="zh-CN" altLang="en-US" dirty="0"/>
              <a:t>年</a:t>
            </a:r>
            <a:r>
              <a:rPr lang="en-US" altLang="zh-CN" dirty="0"/>
              <a:t>, 16</a:t>
            </a:r>
            <a:r>
              <a:rPr lang="zh-CN" altLang="en-US" dirty="0"/>
              <a:t>位表示</a:t>
            </a:r>
            <a:r>
              <a:rPr lang="en-US" altLang="zh-CN" dirty="0"/>
              <a:t>,</a:t>
            </a:r>
            <a:r>
              <a:rPr lang="zh-CN" altLang="en-US" dirty="0"/>
              <a:t>又称为国标码或国际交换码（四位的十六进制数）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/>
              <a:t>一级常用汉字</a:t>
            </a:r>
            <a:r>
              <a:rPr lang="en-US" altLang="zh-CN" dirty="0"/>
              <a:t>3755</a:t>
            </a:r>
            <a:r>
              <a:rPr lang="zh-CN" altLang="en-US" dirty="0"/>
              <a:t>个，按汉语拼音排列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/>
              <a:t>二级常用汉字</a:t>
            </a:r>
            <a:r>
              <a:rPr lang="en-US" altLang="zh-CN" dirty="0"/>
              <a:t>3008</a:t>
            </a:r>
            <a:r>
              <a:rPr lang="zh-CN" altLang="en-US" dirty="0"/>
              <a:t>个，按偏旁部首排列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/>
              <a:t>非汉字字符</a:t>
            </a:r>
            <a:r>
              <a:rPr lang="en-US" altLang="zh-CN" dirty="0"/>
              <a:t>682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ym typeface="Wingdings" panose="05000000000000000000" pitchFamily="2" charset="2"/>
              </a:rPr>
              <a:t>94*94</a:t>
            </a:r>
            <a:r>
              <a:rPr lang="zh-CN" altLang="en-US" dirty="0">
                <a:sym typeface="Wingdings" panose="05000000000000000000" pitchFamily="2" charset="2"/>
              </a:rPr>
              <a:t>矩阵  </a:t>
            </a:r>
            <a:r>
              <a:rPr lang="zh-CN" altLang="en-US" dirty="0">
                <a:sym typeface="Wingdings" panose="05000000000000000000" pitchFamily="2" charset="2"/>
                <a:hlinkClick r:id="rId3" action="ppaction://hlinkfile"/>
              </a:rPr>
              <a:t>区位码</a:t>
            </a:r>
            <a:r>
              <a:rPr lang="zh-CN" altLang="en-US" dirty="0">
                <a:sym typeface="Wingdings" panose="05000000000000000000" pitchFamily="2" charset="2"/>
              </a:rPr>
              <a:t>（行</a:t>
            </a:r>
            <a:r>
              <a:rPr lang="en-US" altLang="zh-CN" dirty="0">
                <a:sym typeface="Wingdings" panose="05000000000000000000" pitchFamily="2" charset="2"/>
              </a:rPr>
              <a:t>---</a:t>
            </a:r>
            <a:r>
              <a:rPr lang="zh-CN" altLang="en-US" dirty="0">
                <a:sym typeface="Wingdings" panose="05000000000000000000" pitchFamily="2" charset="2"/>
              </a:rPr>
              <a:t>区，列</a:t>
            </a:r>
            <a:r>
              <a:rPr lang="en-US" altLang="zh-CN" dirty="0">
                <a:sym typeface="Wingdings" panose="05000000000000000000" pitchFamily="2" charset="2"/>
              </a:rPr>
              <a:t>---</a:t>
            </a:r>
            <a:r>
              <a:rPr lang="zh-CN" altLang="en-US" dirty="0">
                <a:sym typeface="Wingdings" panose="05000000000000000000" pitchFamily="2" charset="2"/>
              </a:rPr>
              <a:t>位） </a:t>
            </a:r>
            <a:r>
              <a:rPr lang="zh-CN" altLang="en-US" dirty="0">
                <a:solidFill>
                  <a:schemeClr val="tx1"/>
                </a:solidFill>
              </a:rPr>
              <a:t>四位的十进制数</a:t>
            </a:r>
            <a:endParaRPr lang="en-US" altLang="zh-CN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zh-CN" altLang="en-US" dirty="0"/>
              <a:t>一级汉字 </a:t>
            </a:r>
            <a:r>
              <a:rPr lang="en-US" altLang="zh-CN" dirty="0"/>
              <a:t>16-55</a:t>
            </a:r>
            <a:r>
              <a:rPr lang="zh-CN" altLang="en-US" dirty="0"/>
              <a:t>区 二级汉字 </a:t>
            </a:r>
            <a:r>
              <a:rPr lang="en-US" altLang="zh-CN" dirty="0"/>
              <a:t>56-87</a:t>
            </a:r>
            <a:r>
              <a:rPr lang="zh-CN" altLang="en-US" dirty="0"/>
              <a:t>区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三级汉字 </a:t>
            </a:r>
            <a:r>
              <a:rPr lang="en-US" altLang="zh-CN" dirty="0"/>
              <a:t>1-9</a:t>
            </a:r>
            <a:r>
              <a:rPr lang="zh-CN" altLang="en-US" dirty="0"/>
              <a:t>区   用户自定义</a:t>
            </a:r>
            <a:r>
              <a:rPr lang="en-US" altLang="zh-CN" dirty="0"/>
              <a:t>10-15</a:t>
            </a:r>
            <a:r>
              <a:rPr lang="zh-CN" altLang="en-US" dirty="0"/>
              <a:t>区</a:t>
            </a:r>
          </a:p>
          <a:p>
            <a:pPr eaLnBrk="1" hangingPunct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9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汉字机内码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计算机内</a:t>
            </a:r>
            <a:r>
              <a:rPr lang="zh-CN" altLang="en-US" b="1" dirty="0">
                <a:solidFill>
                  <a:srgbClr val="C00000"/>
                </a:solidFill>
              </a:rPr>
              <a:t>存储</a:t>
            </a:r>
            <a:r>
              <a:rPr lang="zh-CN" altLang="en-US" dirty="0"/>
              <a:t>和处理汉字时使用的编码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与</a:t>
            </a:r>
            <a:r>
              <a:rPr lang="en-US" altLang="zh-CN" dirty="0"/>
              <a:t>ASCII</a:t>
            </a:r>
            <a:r>
              <a:rPr lang="zh-CN" altLang="en-US" dirty="0"/>
              <a:t>码严格区分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与区位码之间简单对应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GB2312</a:t>
            </a:r>
            <a:r>
              <a:rPr lang="zh-CN" altLang="en-US" dirty="0"/>
              <a:t>汉字内码 </a:t>
            </a:r>
            <a:r>
              <a:rPr lang="en-US" altLang="zh-CN" dirty="0"/>
              <a:t>= </a:t>
            </a:r>
            <a:r>
              <a:rPr lang="zh-CN" altLang="en-US" dirty="0"/>
              <a:t>区位码 </a:t>
            </a:r>
            <a:r>
              <a:rPr lang="en-US" altLang="zh-CN" dirty="0"/>
              <a:t>+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0xA0A0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与</a:t>
            </a:r>
            <a:r>
              <a:rPr lang="en-US" altLang="zh-CN" dirty="0"/>
              <a:t>ASCII</a:t>
            </a:r>
            <a:r>
              <a:rPr lang="zh-CN" altLang="en-US" dirty="0"/>
              <a:t>字符的区别，最高有效位</a:t>
            </a:r>
            <a:r>
              <a:rPr lang="en-US" altLang="zh-CN" dirty="0"/>
              <a:t>MSB=1</a:t>
            </a:r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732901" y="4276784"/>
            <a:ext cx="5459098" cy="2303005"/>
            <a:chOff x="6732901" y="4276784"/>
            <a:chExt cx="5459098" cy="230300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96BD52"/>
                </a:clrFrom>
                <a:clrTo>
                  <a:srgbClr val="96BD5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101"/>
            <a:stretch/>
          </p:blipFill>
          <p:spPr>
            <a:xfrm flipH="1">
              <a:off x="9306429" y="4276784"/>
              <a:ext cx="2885570" cy="230300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2901" y="4437730"/>
              <a:ext cx="2993395" cy="816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19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字模码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6406463" cy="563702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dirty="0"/>
              <a:t>字模码是用点阵表示的汉字字型代码，是汉字的输出形式。 </a:t>
            </a:r>
            <a:endParaRPr lang="en-US" altLang="zh-CN" dirty="0"/>
          </a:p>
          <a:p>
            <a:pPr lvl="1" algn="just">
              <a:lnSpc>
                <a:spcPct val="150000"/>
              </a:lnSpc>
            </a:pPr>
            <a:r>
              <a:rPr lang="zh-CN" altLang="en-US" dirty="0"/>
              <a:t>光栅字体，无法放大，屏幕描述</a:t>
            </a:r>
            <a:endParaRPr lang="en-US" altLang="zh-CN" dirty="0"/>
          </a:p>
          <a:p>
            <a:pPr lvl="1" algn="just">
              <a:lnSpc>
                <a:spcPct val="150000"/>
              </a:lnSpc>
            </a:pPr>
            <a:r>
              <a:rPr lang="zh-CN" altLang="en-US" dirty="0"/>
              <a:t>矢量字体是如何表示的？ </a:t>
            </a:r>
            <a:r>
              <a:rPr lang="en-US" altLang="zh-CN" dirty="0"/>
              <a:t>.TTF  True Type Font</a:t>
            </a:r>
            <a:endParaRPr lang="zh-CN" altLang="en-US" dirty="0"/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/>
              <a:t>字模点阵信息量大，占用存储空间大</a:t>
            </a:r>
            <a:endParaRPr lang="en-US" altLang="zh-CN" dirty="0"/>
          </a:p>
          <a:p>
            <a:pPr lvl="1" algn="just">
              <a:lnSpc>
                <a:spcPct val="150000"/>
              </a:lnSpc>
            </a:pPr>
            <a:r>
              <a:rPr lang="zh-CN" altLang="en-US" dirty="0"/>
              <a:t>以</a:t>
            </a:r>
            <a:r>
              <a:rPr lang="en-US" altLang="zh-CN" dirty="0"/>
              <a:t>32*32</a:t>
            </a:r>
            <a:r>
              <a:rPr lang="zh-CN" altLang="en-US" dirty="0"/>
              <a:t>为例，每个汉字要占用</a:t>
            </a:r>
            <a:r>
              <a:rPr lang="en-US" altLang="zh-CN" dirty="0"/>
              <a:t>128</a:t>
            </a:r>
            <a:r>
              <a:rPr lang="zh-CN" altLang="en-US" dirty="0"/>
              <a:t>个字节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/>
              <a:t>字模点阵只能用来构成汉字库，不能用于机内存储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677"/>
          <a:stretch/>
        </p:blipFill>
        <p:spPr>
          <a:xfrm>
            <a:off x="8024722" y="3328733"/>
            <a:ext cx="2978700" cy="3006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B3F5C4-B718-4F70-8B78-8E614A9E76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19"/>
          <a:stretch/>
        </p:blipFill>
        <p:spPr>
          <a:xfrm>
            <a:off x="7814541" y="1215435"/>
            <a:ext cx="3370911" cy="18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5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6073</TotalTime>
  <Words>706</Words>
  <Application>Microsoft Office PowerPoint</Application>
  <PresentationFormat>宽屏</PresentationFormat>
  <Paragraphs>106</Paragraphs>
  <Slides>15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15</vt:i4>
      </vt:variant>
    </vt:vector>
  </HeadingPairs>
  <TitlesOfParts>
    <vt:vector size="34" baseType="lpstr">
      <vt:lpstr>Segoe UI Black</vt:lpstr>
      <vt:lpstr>Arial</vt:lpstr>
      <vt:lpstr>Segoe UI</vt:lpstr>
      <vt:lpstr>华文行楷</vt:lpstr>
      <vt:lpstr>Impact</vt:lpstr>
      <vt:lpstr>华文楷体</vt:lpstr>
      <vt:lpstr>等线</vt:lpstr>
      <vt:lpstr>Algerian</vt:lpstr>
      <vt:lpstr>微软雅黑</vt:lpstr>
      <vt:lpstr>宋体</vt:lpstr>
      <vt:lpstr>黑体</vt:lpstr>
      <vt:lpstr>Wingdings</vt:lpstr>
      <vt:lpstr>义启小楷书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PowerPoint 演示文稿</vt:lpstr>
      <vt:lpstr>本章主要内容</vt:lpstr>
      <vt:lpstr>2.3 非数值数据表示法</vt:lpstr>
      <vt:lpstr>Character representation …</vt:lpstr>
      <vt:lpstr>128 Standard ASCII codes</vt:lpstr>
      <vt:lpstr>ASCII</vt:lpstr>
      <vt:lpstr>汉字表示法</vt:lpstr>
      <vt:lpstr>汉字机内码</vt:lpstr>
      <vt:lpstr>字模码</vt:lpstr>
      <vt:lpstr>汉字标准</vt:lpstr>
      <vt:lpstr>Unicode           www.unicode.org</vt:lpstr>
      <vt:lpstr>Universal Character Set  ISO</vt:lpstr>
      <vt:lpstr>记事本编码区别？  </vt:lpstr>
      <vt:lpstr>作业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1426</cp:revision>
  <dcterms:created xsi:type="dcterms:W3CDTF">2018-05-09T10:41:00Z</dcterms:created>
  <dcterms:modified xsi:type="dcterms:W3CDTF">2021-03-12T07:17:46Z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